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383" r:id="rId4"/>
    <p:sldId id="257" r:id="rId5"/>
    <p:sldId id="262" r:id="rId6"/>
    <p:sldId id="263" r:id="rId7"/>
    <p:sldId id="260" r:id="rId8"/>
    <p:sldId id="264" r:id="rId9"/>
    <p:sldId id="261" r:id="rId10"/>
    <p:sldId id="259" r:id="rId11"/>
    <p:sldId id="265" r:id="rId12"/>
    <p:sldId id="385" r:id="rId13"/>
    <p:sldId id="387" r:id="rId14"/>
    <p:sldId id="384" r:id="rId15"/>
    <p:sldId id="38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2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9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42EA1-BBB2-4BF7-97EE-B47E78A1D10C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C135C-DFF7-41FB-B629-F850FD681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12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DBBD224-1139-0F4B-97E1-FBDF08695265}" type="slidenum">
              <a:rPr lang="en-GB"/>
              <a:pPr>
                <a:defRPr/>
              </a:pPr>
              <a:t>3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cs typeface="+mn-cs"/>
              </a:rPr>
              <a:t>Or, more strictly correct, COLONIES are seasonal creatures, </a:t>
            </a:r>
          </a:p>
          <a:p>
            <a:pPr eaLnBrk="1" hangingPunct="1">
              <a:defRPr/>
            </a:pPr>
            <a:r>
              <a:rPr lang="en-GB">
                <a:cs typeface="+mn-cs"/>
              </a:rPr>
              <a:t>apart from the queen, no individual bee sees a complete seasonal cycle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https://scientificbeekeeping.com/understanding-colony-buildup-and-decline-part-3/#late-winter-broodrearing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C135C-DFF7-41FB-B629-F850FD68194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437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555555"/>
                </a:solidFill>
                <a:latin typeface="SourceSansPro-Regular"/>
              </a:rPr>
              <a:t>DOI: 10.1016/j.cois.2015.05.014</a:t>
            </a:r>
          </a:p>
          <a:p>
            <a:r>
              <a:rPr lang="en-GB" dirty="0"/>
              <a:t>Current Opinion in Insect Science</a:t>
            </a:r>
          </a:p>
          <a:p>
            <a:r>
              <a:rPr lang="en-GB" dirty="0"/>
              <a:t>Volume 10, August 2015, Pages 185-193</a:t>
            </a:r>
          </a:p>
          <a:p>
            <a:r>
              <a:rPr lang="en-GB" dirty="0"/>
              <a:t>Overwintering honey bees: biology and management</a:t>
            </a:r>
          </a:p>
          <a:p>
            <a:r>
              <a:rPr lang="en-GB" dirty="0"/>
              <a:t>Mehmet Ali </a:t>
            </a:r>
            <a:r>
              <a:rPr lang="en-GB" dirty="0" err="1"/>
              <a:t>Döke</a:t>
            </a:r>
            <a:r>
              <a:rPr lang="en-GB" dirty="0"/>
              <a:t>, Maryann Frazier, Christina M </a:t>
            </a:r>
            <a:r>
              <a:rPr lang="en-GB" dirty="0" err="1"/>
              <a:t>Grozinger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C135C-DFF7-41FB-B629-F850FD68194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307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https://beeinformed.org/2020/05/13/feeding-time-frame-feeders/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C135C-DFF7-41FB-B629-F850FD68194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64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2427D-59A1-4595-9EC5-2DB6152B7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EBE54C-1726-4766-913D-3198A6FA2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99FD9-A2F2-4295-9B3B-E12F0AEB1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AA6FB-E0BA-45DB-A3D6-405703F4C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37D6B-1D7B-47C8-8E1B-2997775C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475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D089-2D69-4489-8F9E-9B0A91FE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14011-79C1-4BC8-BC94-E0C14C6C6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23056-C4E8-48DE-8A35-E2E759513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E1FB1-E26F-479C-88A4-5442F17D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BE748-7F07-4231-8E67-E592782B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13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3F539B-97F6-4440-95F7-062E27E55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0C07F-5130-4687-AC2E-8EC812C4D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D328F-FE16-4C91-A80C-78CF39AF6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21141-D66B-4E3B-9093-B2C3D75C5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3F436-312B-4C24-AD03-9CBF5F31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20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64AA1-0642-46AB-A339-12C3B278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90DCE-FBDF-491C-8071-ED8B27514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310FC-B30A-422E-83E7-50CB73A8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99DA0-9B01-4988-BBAD-46BDF5C2D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561D8-F02C-4A37-9122-47A8326A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02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20537-A97A-44E4-8FE6-BB1E7310B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DDCB8-F230-470F-B40A-30F481CCE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4B5C-73CA-4BC0-9824-216AF54C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53B22-06A9-4BD3-A8DE-44B1C7272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E2841-6107-4BB9-8E1A-2E2B9B16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72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C7DC-D5B0-401A-BC39-820B2AEBE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38B97-8A8A-4AAA-953C-73F5F3EEB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1661E-6094-43C3-AEBC-7E8CFFCB5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BB40C-ED69-491B-8CF0-9B01A1AC3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96F6F-F6D3-4F28-9952-254D2054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D7C73-0A05-4FBF-916B-02F55DB0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12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D5B4-2523-4595-8ACB-B2AD829F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55E69-2F87-4A67-949E-72430E7B4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08F67-2DA1-48C2-9556-5603B6777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B4F82-9903-48A8-AF23-B33F45DE7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C4C9B3-252A-4A13-84CB-A8EDA0999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3578FA-F12D-43C2-B2BC-8AA0A203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21953C-0A51-41E2-AC98-F92D22539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4D7E5E-B0A1-48FF-AF8E-E719D542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01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C92B-16C5-4161-B7AD-E4601A31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D97D6-6D6A-4745-8C48-127D91F0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6C4F83-0333-4DD7-A3BE-1290D8C5D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AFEB-4C55-479F-9CEE-5335FC2B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1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ADA31-5D8D-4822-AD37-068D2410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94328-501D-4BED-A9C1-674B577F7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21AE1-2C94-4CAC-BDD4-EF1DCCA8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603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E140C-ED7A-442E-B7D3-AC1D55475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4CDEB-BEFC-479F-84DD-72017648D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75EA0-394F-4ABE-8E3C-190B44725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45835-3678-43BE-B837-2D9C18B4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BFB22-79CD-43DD-9A99-B1DBCF7A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EF3F-E78C-4D90-8A8D-F25762AC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69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AD14E-A874-4F91-8167-F33C3669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68BD5-DA11-47C2-A3BB-A85F31609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6E61B-D1D2-4A43-818F-96C52C82A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4D06C-58C8-4EDC-84A3-C350CD7CB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26FD3-8342-427F-9EA9-59422BCE3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668F1-A567-41C2-B730-5156056A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85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0C4321-C9E9-4762-8662-318219E9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8B153-EEA5-4EB4-92C8-1657AB34B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A0151-0C71-42DF-B8A4-949B554995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41CAD-20FE-4617-BCF1-077B6F7BA167}" type="datetimeFigureOut">
              <a:rPr lang="en-GB" smtClean="0"/>
              <a:t>15/10/2021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3B907-BB42-4E73-B240-B5E0D895B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CA778-483C-45F0-83F4-5E46EEA43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24343-4A73-4481-8CAE-438C83E7D7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19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A409-1422-4D36-9301-1529A4CC0B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Over-wintering honeybees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E010A-40DC-440B-9824-31716D6D7A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74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02382-FFC7-4D10-AF67-0BF92701B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02" y="1657351"/>
            <a:ext cx="7336192" cy="390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90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15FA9-C20B-4CEC-A540-8D796BC6D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Temperatures and their effects on bees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2AABE9F-3388-4ECA-8E75-339C3CDBF4B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15895429"/>
              </p:ext>
            </p:extLst>
          </p:nvPr>
        </p:nvGraphicFramePr>
        <p:xfrm>
          <a:off x="838200" y="1690688"/>
          <a:ext cx="10515600" cy="5054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664">
                  <a:extLst>
                    <a:ext uri="{9D8B030D-6E8A-4147-A177-3AD203B41FA5}">
                      <a16:colId xmlns:a16="http://schemas.microsoft.com/office/drawing/2014/main" val="1210778455"/>
                    </a:ext>
                  </a:extLst>
                </a:gridCol>
                <a:gridCol w="8749936">
                  <a:extLst>
                    <a:ext uri="{9D8B030D-6E8A-4147-A177-3AD203B41FA5}">
                      <a16:colId xmlns:a16="http://schemas.microsoft.com/office/drawing/2014/main" val="2635924213"/>
                    </a:ext>
                  </a:extLst>
                </a:gridCol>
              </a:tblGrid>
              <a:tr h="629041">
                <a:tc>
                  <a:txBody>
                    <a:bodyPr/>
                    <a:lstStyle/>
                    <a:p>
                      <a:r>
                        <a:rPr lang="en-GB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When observed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16843"/>
                  </a:ext>
                </a:extLst>
              </a:tr>
              <a:tr h="629041">
                <a:tc>
                  <a:txBody>
                    <a:bodyPr/>
                    <a:lstStyle/>
                    <a:p>
                      <a:r>
                        <a:rPr lang="en-GB" dirty="0"/>
                        <a:t>43 °C</a:t>
                      </a:r>
                    </a:p>
                  </a:txBody>
                  <a:tcP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Heater bees (brood nest, wax building), flight</a:t>
                      </a:r>
                    </a:p>
                  </a:txBody>
                  <a:tcP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279862"/>
                  </a:ext>
                </a:extLst>
              </a:tr>
              <a:tr h="629041">
                <a:tc>
                  <a:txBody>
                    <a:bodyPr/>
                    <a:lstStyle/>
                    <a:p>
                      <a:r>
                        <a:rPr lang="en-GB" dirty="0"/>
                        <a:t>35 °C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Brood raising, Muscle temperature for flight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726306"/>
                  </a:ext>
                </a:extLst>
              </a:tr>
              <a:tr h="629041">
                <a:tc>
                  <a:txBody>
                    <a:bodyPr/>
                    <a:lstStyle/>
                    <a:p>
                      <a:r>
                        <a:rPr lang="en-GB" dirty="0"/>
                        <a:t>20 °C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Centre of cluster without brood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129859"/>
                  </a:ext>
                </a:extLst>
              </a:tr>
              <a:tr h="629041">
                <a:tc>
                  <a:txBody>
                    <a:bodyPr/>
                    <a:lstStyle/>
                    <a:p>
                      <a:r>
                        <a:rPr lang="en-GB" dirty="0"/>
                        <a:t>18 °C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External temperature at which clustering starts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954391"/>
                  </a:ext>
                </a:extLst>
              </a:tr>
              <a:tr h="629041">
                <a:tc>
                  <a:txBody>
                    <a:bodyPr/>
                    <a:lstStyle/>
                    <a:p>
                      <a:r>
                        <a:rPr lang="en-GB" dirty="0"/>
                        <a:t>15 °C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Temperature at which cold torpor sets in for individuals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235068"/>
                  </a:ext>
                </a:extLst>
              </a:tr>
              <a:tr h="629041">
                <a:tc>
                  <a:txBody>
                    <a:bodyPr/>
                    <a:lstStyle/>
                    <a:p>
                      <a:r>
                        <a:rPr lang="en-GB" dirty="0"/>
                        <a:t>-5 °C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External temperature at which cluster is  as tight as can be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982496"/>
                  </a:ext>
                </a:extLst>
              </a:tr>
              <a:tr h="629041">
                <a:tc>
                  <a:txBody>
                    <a:bodyPr/>
                    <a:lstStyle/>
                    <a:p>
                      <a:r>
                        <a:rPr lang="en-GB" dirty="0"/>
                        <a:t>-30 °C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Lowest winter temperatures in which  bee clusters can survive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387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1626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34D495-4DF3-4D2D-805A-15AB47D56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Spot the cluster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BB4DE7-AC0E-4E3A-A2FA-609B44632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85964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9F67D-B7E7-4281-9D5C-B1835991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236" y="365125"/>
            <a:ext cx="4308564" cy="4833892"/>
          </a:xfrm>
        </p:spPr>
        <p:txBody>
          <a:bodyPr>
            <a:normAutofit/>
          </a:bodyPr>
          <a:lstStyle/>
          <a:p>
            <a:r>
              <a:rPr lang="en-GB" sz="3200" dirty="0"/>
              <a:t>Cluster is like an old 20W lightbulb,</a:t>
            </a:r>
            <a:br>
              <a:rPr lang="en-GB" sz="3200" dirty="0"/>
            </a:br>
            <a:r>
              <a:rPr lang="en-GB" sz="3200" dirty="0"/>
              <a:t> glowing constantly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284ABB-7572-4B0C-962D-AC7F4BDB9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6"/>
            <a:ext cx="5146766" cy="6862356"/>
          </a:xfrm>
        </p:spPr>
      </p:pic>
    </p:spTree>
    <p:extLst>
      <p:ext uri="{BB962C8B-B14F-4D97-AF65-F5344CB8AC3E}">
        <p14:creationId xmlns:p14="http://schemas.microsoft.com/office/powerpoint/2010/main" val="3316794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B9E9-C918-43DF-87B7-21C7CB768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4926" y="365125"/>
            <a:ext cx="2560320" cy="5286738"/>
          </a:xfrm>
        </p:spPr>
        <p:txBody>
          <a:bodyPr>
            <a:normAutofit/>
          </a:bodyPr>
          <a:lstStyle/>
          <a:p>
            <a:r>
              <a:rPr lang="en-GB" sz="2400" dirty="0"/>
              <a:t>Thermal imaging of a frame in January</a:t>
            </a:r>
          </a:p>
        </p:txBody>
      </p:sp>
      <p:pic>
        <p:nvPicPr>
          <p:cNvPr id="5" name="IMG_0929">
            <a:hlinkClick r:id="" action="ppaction://media"/>
            <a:extLst>
              <a:ext uri="{FF2B5EF4-FFF2-40B4-BE49-F238E27FC236}">
                <a16:creationId xmlns:a16="http://schemas.microsoft.com/office/drawing/2014/main" id="{9E3E8D5A-9A70-4518-A849-B0C905E485E0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146936" y="-1173898"/>
            <a:ext cx="6884962" cy="9178834"/>
          </a:xfrm>
        </p:spPr>
      </p:pic>
    </p:spTree>
    <p:extLst>
      <p:ext uri="{BB962C8B-B14F-4D97-AF65-F5344CB8AC3E}">
        <p14:creationId xmlns:p14="http://schemas.microsoft.com/office/powerpoint/2010/main" val="34167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C00C13-CD4A-460D-B72C-59B43EDF8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6216" y="391250"/>
            <a:ext cx="1896291" cy="5008064"/>
          </a:xfrm>
        </p:spPr>
        <p:txBody>
          <a:bodyPr>
            <a:normAutofit/>
          </a:bodyPr>
          <a:lstStyle/>
          <a:p>
            <a:r>
              <a:rPr lang="en-GB" sz="3200" dirty="0"/>
              <a:t>Only hot bees fly!</a:t>
            </a:r>
          </a:p>
        </p:txBody>
      </p:sp>
      <p:pic>
        <p:nvPicPr>
          <p:cNvPr id="7" name="IMG_0931">
            <a:hlinkClick r:id="" action="ppaction://media"/>
            <a:extLst>
              <a:ext uri="{FF2B5EF4-FFF2-40B4-BE49-F238E27FC236}">
                <a16:creationId xmlns:a16="http://schemas.microsoft.com/office/drawing/2014/main" id="{EF79FD62-41D7-469E-A07B-91CB9462FC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834" cy="6858000"/>
          </a:xfrm>
        </p:spPr>
      </p:pic>
    </p:spTree>
    <p:extLst>
      <p:ext uri="{BB962C8B-B14F-4D97-AF65-F5344CB8AC3E}">
        <p14:creationId xmlns:p14="http://schemas.microsoft.com/office/powerpoint/2010/main" val="16209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C29D-B44F-407F-859A-115FA436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Adequate stores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C20A0-1A82-4406-BBA0-5CA175113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92638"/>
          </a:xfrm>
        </p:spPr>
        <p:txBody>
          <a:bodyPr/>
          <a:lstStyle/>
          <a:p>
            <a:r>
              <a:rPr lang="en-GB" dirty="0"/>
              <a:t>&gt; 20kg of honey</a:t>
            </a:r>
          </a:p>
          <a:p>
            <a:endParaRPr lang="en-GB" dirty="0"/>
          </a:p>
          <a:p>
            <a:r>
              <a:rPr lang="en-GB" dirty="0"/>
              <a:t>How to assess?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850DCBC-B44D-43E9-AD90-606A35A99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92710"/>
              </p:ext>
            </p:extLst>
          </p:nvPr>
        </p:nvGraphicFramePr>
        <p:xfrm>
          <a:off x="908594" y="3811209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75069105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5029902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1692814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199102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Cells (d*w)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Approx</a:t>
                      </a:r>
                      <a:r>
                        <a:rPr lang="en-GB" sz="1600" dirty="0"/>
                        <a:t> # cells in 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Honey content/frame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851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National super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22*58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28000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042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National brood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41*58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1.8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228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14x12 brood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60*58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2.7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723975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2C4A61-32BD-41D7-8F42-06F4E095D767}"/>
              </a:ext>
            </a:extLst>
          </p:cNvPr>
          <p:cNvSpPr txBox="1">
            <a:spLocks/>
          </p:cNvSpPr>
          <p:nvPr/>
        </p:nvSpPr>
        <p:spPr>
          <a:xfrm>
            <a:off x="838200" y="5660570"/>
            <a:ext cx="8198394" cy="72281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Heroic assumptions made here – about extent of stores on a frame, spacing of frames and actual cell size.  Let’s not debate the details, merely observe the trends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788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cs typeface="+mj-cs"/>
              </a:rPr>
              <a:t>Bees are seasonal creatures</a:t>
            </a:r>
          </a:p>
        </p:txBody>
      </p:sp>
      <p:grpSp>
        <p:nvGrpSpPr>
          <p:cNvPr id="39939" name="Group 3"/>
          <p:cNvGrpSpPr>
            <a:grpSpLocks noChangeAspect="1"/>
          </p:cNvGrpSpPr>
          <p:nvPr/>
        </p:nvGrpSpPr>
        <p:grpSpPr bwMode="auto">
          <a:xfrm>
            <a:off x="1955801" y="1585913"/>
            <a:ext cx="8208963" cy="4464050"/>
            <a:chOff x="272" y="999"/>
            <a:chExt cx="5171" cy="2812"/>
          </a:xfrm>
        </p:grpSpPr>
        <p:sp>
          <p:nvSpPr>
            <p:cNvPr id="39940" name="AutoShape 4"/>
            <p:cNvSpPr>
              <a:spLocks noChangeAspect="1" noChangeArrowheads="1" noTextEdit="1"/>
            </p:cNvSpPr>
            <p:nvPr/>
          </p:nvSpPr>
          <p:spPr bwMode="auto">
            <a:xfrm>
              <a:off x="272" y="999"/>
              <a:ext cx="5171" cy="2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849" name="_s39941"/>
            <p:cNvSpPr>
              <a:spLocks noChangeArrowheads="1" noTextEdit="1"/>
            </p:cNvSpPr>
            <p:nvPr/>
          </p:nvSpPr>
          <p:spPr bwMode="auto">
            <a:xfrm>
              <a:off x="2140" y="1210"/>
              <a:ext cx="1435" cy="14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3 h 21600"/>
                <a:gd name="T20" fmla="*/ 18439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5850" name="_s39942"/>
            <p:cNvSpPr>
              <a:spLocks noChangeArrowheads="1" noTextEdit="1"/>
            </p:cNvSpPr>
            <p:nvPr/>
          </p:nvSpPr>
          <p:spPr bwMode="auto">
            <a:xfrm rot="4320000">
              <a:off x="2596" y="1539"/>
              <a:ext cx="1434" cy="14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1 h 21600"/>
                <a:gd name="T20" fmla="*/ 18437 w 21600"/>
                <a:gd name="T21" fmla="*/ 1843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5851" name="_s39943"/>
            <p:cNvSpPr>
              <a:spLocks noChangeArrowheads="1" noTextEdit="1"/>
            </p:cNvSpPr>
            <p:nvPr/>
          </p:nvSpPr>
          <p:spPr bwMode="auto">
            <a:xfrm rot="8640000">
              <a:off x="2421" y="2075"/>
              <a:ext cx="1435" cy="14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3 h 21600"/>
                <a:gd name="T20" fmla="*/ 18439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5852" name="_s39944"/>
            <p:cNvSpPr>
              <a:spLocks noChangeArrowheads="1" noTextEdit="1"/>
            </p:cNvSpPr>
            <p:nvPr/>
          </p:nvSpPr>
          <p:spPr bwMode="auto">
            <a:xfrm rot="-8640000">
              <a:off x="1859" y="2075"/>
              <a:ext cx="1435" cy="14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3 h 21600"/>
                <a:gd name="T20" fmla="*/ 18439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5853" name="_s39945"/>
            <p:cNvSpPr>
              <a:spLocks noChangeArrowheads="1" noTextEdit="1"/>
            </p:cNvSpPr>
            <p:nvPr/>
          </p:nvSpPr>
          <p:spPr bwMode="auto">
            <a:xfrm rot="-4320000">
              <a:off x="1686" y="1539"/>
              <a:ext cx="1434" cy="14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1 h 21600"/>
                <a:gd name="T20" fmla="*/ 18437 w 21600"/>
                <a:gd name="T21" fmla="*/ 1843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35854" name="_s39946"/>
            <p:cNvSpPr>
              <a:spLocks noChangeArrowheads="1"/>
            </p:cNvSpPr>
            <p:nvPr/>
          </p:nvSpPr>
          <p:spPr bwMode="auto">
            <a:xfrm>
              <a:off x="3225" y="1270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GB" sz="1600" b="1">
                  <a:latin typeface="Comic Sans MS" charset="0"/>
                </a:rPr>
                <a:t>Winter </a:t>
              </a:r>
            </a:p>
            <a:p>
              <a:pPr algn="ctr"/>
              <a:r>
                <a:rPr lang="en-GB" sz="1600" b="1">
                  <a:latin typeface="Comic Sans MS" charset="0"/>
                </a:rPr>
                <a:t>Cluster</a:t>
              </a:r>
            </a:p>
          </p:txBody>
        </p:sp>
        <p:sp>
          <p:nvSpPr>
            <p:cNvPr id="35855" name="_s39947"/>
            <p:cNvSpPr>
              <a:spLocks noChangeArrowheads="1"/>
            </p:cNvSpPr>
            <p:nvPr/>
          </p:nvSpPr>
          <p:spPr bwMode="auto">
            <a:xfrm>
              <a:off x="2594" y="3216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GB" sz="1600" b="1">
                  <a:latin typeface="Comic Sans MS" charset="0"/>
                </a:rPr>
                <a:t>Colony</a:t>
              </a:r>
            </a:p>
            <a:p>
              <a:pPr algn="ctr"/>
              <a:r>
                <a:rPr lang="en-GB" sz="1600" b="1">
                  <a:latin typeface="Comic Sans MS" charset="0"/>
                </a:rPr>
                <a:t>Reproduction</a:t>
              </a:r>
            </a:p>
          </p:txBody>
        </p:sp>
        <p:sp>
          <p:nvSpPr>
            <p:cNvPr id="35856" name="_s39948"/>
            <p:cNvSpPr>
              <a:spLocks noChangeArrowheads="1"/>
            </p:cNvSpPr>
            <p:nvPr/>
          </p:nvSpPr>
          <p:spPr bwMode="auto">
            <a:xfrm>
              <a:off x="1570" y="2474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GB" sz="1600" b="1">
                  <a:latin typeface="Comic Sans MS" charset="0"/>
                </a:rPr>
                <a:t>Re-build</a:t>
              </a:r>
            </a:p>
            <a:p>
              <a:pPr algn="ctr"/>
              <a:r>
                <a:rPr lang="en-GB" sz="1600" b="1">
                  <a:latin typeface="Comic Sans MS" charset="0"/>
                </a:rPr>
                <a:t>Resources</a:t>
              </a:r>
            </a:p>
          </p:txBody>
        </p:sp>
        <p:sp>
          <p:nvSpPr>
            <p:cNvPr id="35857" name="_s39949"/>
            <p:cNvSpPr>
              <a:spLocks noChangeArrowheads="1"/>
            </p:cNvSpPr>
            <p:nvPr/>
          </p:nvSpPr>
          <p:spPr bwMode="auto">
            <a:xfrm>
              <a:off x="3616" y="2472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GB" sz="1600" b="1">
                  <a:latin typeface="Comic Sans MS" charset="0"/>
                </a:rPr>
                <a:t>Rapid Spring</a:t>
              </a:r>
            </a:p>
            <a:p>
              <a:pPr algn="ctr"/>
              <a:r>
                <a:rPr lang="en-GB" sz="1600" b="1">
                  <a:latin typeface="Comic Sans MS" charset="0"/>
                </a:rPr>
                <a:t>Expansion</a:t>
              </a:r>
            </a:p>
          </p:txBody>
        </p:sp>
        <p:sp>
          <p:nvSpPr>
            <p:cNvPr id="35858" name="_s39950"/>
            <p:cNvSpPr>
              <a:spLocks noChangeArrowheads="1"/>
            </p:cNvSpPr>
            <p:nvPr/>
          </p:nvSpPr>
          <p:spPr bwMode="auto">
            <a:xfrm>
              <a:off x="1960" y="1270"/>
              <a:ext cx="5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r>
                <a:rPr lang="en-GB" sz="1600" b="1">
                  <a:latin typeface="Comic Sans MS" charset="0"/>
                </a:rPr>
                <a:t>Winter</a:t>
              </a:r>
            </a:p>
            <a:p>
              <a:pPr algn="ctr"/>
              <a:r>
                <a:rPr lang="en-GB" sz="1600" b="1">
                  <a:latin typeface="Comic Sans MS" charset="0"/>
                </a:rPr>
                <a:t>Preparations</a:t>
              </a:r>
            </a:p>
          </p:txBody>
        </p:sp>
      </p:grpSp>
      <p:sp>
        <p:nvSpPr>
          <p:cNvPr id="39951" name="AutoShape 15"/>
          <p:cNvSpPr>
            <a:spLocks noChangeArrowheads="1"/>
          </p:cNvSpPr>
          <p:nvPr/>
        </p:nvSpPr>
        <p:spPr bwMode="auto">
          <a:xfrm rot="21055020" flipH="1">
            <a:off x="4727576" y="5734051"/>
            <a:ext cx="1368425" cy="1008063"/>
          </a:xfrm>
          <a:custGeom>
            <a:avLst/>
            <a:gdLst>
              <a:gd name="G0" fmla="+- 0 0 0"/>
              <a:gd name="G1" fmla="+- -5872727 0 0"/>
              <a:gd name="G2" fmla="+- 0 0 -5872727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5872727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5872727"/>
              <a:gd name="G36" fmla="sin G34 -5872727"/>
              <a:gd name="G37" fmla="+/ -5872727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8462 w 21600"/>
              <a:gd name="T5" fmla="*/ 3189 h 21600"/>
              <a:gd name="T6" fmla="*/ 10855 w 21600"/>
              <a:gd name="T7" fmla="*/ 2700 h 21600"/>
              <a:gd name="T8" fmla="*/ 14631 w 21600"/>
              <a:gd name="T9" fmla="*/ 6994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31"/>
                  <a:pt x="13804" y="5420"/>
                  <a:pt x="10836" y="5400"/>
                </a:cubicBezTo>
                <a:lnTo>
                  <a:pt x="10873" y="0"/>
                </a:lnTo>
                <a:cubicBezTo>
                  <a:pt x="16809" y="40"/>
                  <a:pt x="21599" y="4863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Dgm spid="399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DE2285-F698-4D6A-9FE5-65729E8CA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79" y="957833"/>
            <a:ext cx="6739564" cy="53581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F183DF-2100-488A-ACCC-CFDA3D97BDB9}"/>
              </a:ext>
            </a:extLst>
          </p:cNvPr>
          <p:cNvCxnSpPr>
            <a:cxnSpLocks/>
          </p:cNvCxnSpPr>
          <p:nvPr/>
        </p:nvCxnSpPr>
        <p:spPr>
          <a:xfrm>
            <a:off x="4522853" y="2272937"/>
            <a:ext cx="1" cy="32482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D36B19-DA56-4088-B0A2-F3E91B338736}"/>
              </a:ext>
            </a:extLst>
          </p:cNvPr>
          <p:cNvCxnSpPr>
            <a:cxnSpLocks/>
          </p:cNvCxnSpPr>
          <p:nvPr/>
        </p:nvCxnSpPr>
        <p:spPr>
          <a:xfrm>
            <a:off x="6379287" y="3429000"/>
            <a:ext cx="0" cy="209223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76D8BD-643F-473A-8BD0-8CC74B688E02}"/>
              </a:ext>
            </a:extLst>
          </p:cNvPr>
          <p:cNvCxnSpPr>
            <a:cxnSpLocks/>
          </p:cNvCxnSpPr>
          <p:nvPr/>
        </p:nvCxnSpPr>
        <p:spPr>
          <a:xfrm flipH="1">
            <a:off x="2516777" y="2272937"/>
            <a:ext cx="20060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65D425-A26B-42A8-AF8E-715C5C4F0FE5}"/>
              </a:ext>
            </a:extLst>
          </p:cNvPr>
          <p:cNvCxnSpPr/>
          <p:nvPr/>
        </p:nvCxnSpPr>
        <p:spPr>
          <a:xfrm flipH="1">
            <a:off x="2516777" y="3429000"/>
            <a:ext cx="38625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4FACA8-5924-4EBD-B84D-E6A79A34B250}"/>
              </a:ext>
            </a:extLst>
          </p:cNvPr>
          <p:cNvSpPr txBox="1"/>
          <p:nvPr/>
        </p:nvSpPr>
        <p:spPr>
          <a:xfrm>
            <a:off x="9335589" y="1942011"/>
            <a:ext cx="26561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From early Sept to April, colony consumes stores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Mostly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Note increased use of stores in Sep, Feb, 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From Seeley, “Wisdom of the Hive”</a:t>
            </a:r>
          </a:p>
        </p:txBody>
      </p:sp>
    </p:spTree>
    <p:extLst>
      <p:ext uri="{BB962C8B-B14F-4D97-AF65-F5344CB8AC3E}">
        <p14:creationId xmlns:p14="http://schemas.microsoft.com/office/powerpoint/2010/main" val="3956989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5A4C-8626-4FA7-B60D-ABC345DF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Physiology of Colony Individuals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86A6A-45FE-455F-8A06-99E3A3DBC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late summer, egg-laying reduces drastically – in response to downturn in forage</a:t>
            </a:r>
          </a:p>
          <a:p>
            <a:r>
              <a:rPr lang="en-GB" dirty="0"/>
              <a:t>Emerging bees no longer have a huge population of larvae to feed</a:t>
            </a:r>
          </a:p>
          <a:p>
            <a:r>
              <a:rPr lang="en-GB" dirty="0"/>
              <a:t>This enables them to build up large reserves of “fat” inside their abdomens, via production of royal jelly in HPG</a:t>
            </a:r>
          </a:p>
          <a:p>
            <a:pPr lvl="1"/>
            <a:r>
              <a:rPr lang="en-GB" dirty="0"/>
              <a:t>Winter bees (“</a:t>
            </a:r>
            <a:r>
              <a:rPr lang="en-GB" dirty="0" err="1"/>
              <a:t>diutinus</a:t>
            </a:r>
            <a:r>
              <a:rPr lang="en-GB" dirty="0"/>
              <a:t> bees”)</a:t>
            </a:r>
          </a:p>
          <a:p>
            <a:r>
              <a:rPr lang="en-GB" dirty="0"/>
              <a:t>The Q lives even longer than winter bees</a:t>
            </a:r>
          </a:p>
          <a:p>
            <a:r>
              <a:rPr lang="en-GB" dirty="0"/>
              <a:t>Life time of winter bee, emerging in Aug-Nov, is measured in months, not weeks</a:t>
            </a:r>
          </a:p>
        </p:txBody>
      </p:sp>
    </p:spTree>
    <p:extLst>
      <p:ext uri="{BB962C8B-B14F-4D97-AF65-F5344CB8AC3E}">
        <p14:creationId xmlns:p14="http://schemas.microsoft.com/office/powerpoint/2010/main" val="3892650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04038" y="1860697"/>
            <a:ext cx="5593538" cy="956931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/>
              <a:t>There are striking differences in lifespan of bees in summer and winter</a:t>
            </a:r>
          </a:p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pPr lvl="1"/>
            <a:r>
              <a:rPr lang="en-GB" dirty="0"/>
              <a:t>3-6 weeks in summer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&gt;20 weeks in winter</a:t>
            </a:r>
          </a:p>
          <a:p>
            <a:pPr lvl="2"/>
            <a:r>
              <a:rPr lang="en-GB" dirty="0"/>
              <a:t>Fat stores accumulate in the head and abdomen</a:t>
            </a:r>
          </a:p>
          <a:p>
            <a:pPr lvl="1"/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18938" cy="823912"/>
          </a:xfrm>
        </p:spPr>
        <p:txBody>
          <a:bodyPr>
            <a:normAutofit fontScale="92500"/>
          </a:bodyPr>
          <a:lstStyle/>
          <a:p>
            <a:r>
              <a:rPr lang="en-GB" dirty="0"/>
              <a:t>Summer bee                Winter bee with fat 			deposits - Vitellogenin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31275"/>
            <a:ext cx="5342860" cy="3861600"/>
          </a:xfrm>
        </p:spPr>
      </p:pic>
    </p:spTree>
    <p:extLst>
      <p:ext uri="{BB962C8B-B14F-4D97-AF65-F5344CB8AC3E}">
        <p14:creationId xmlns:p14="http://schemas.microsoft.com/office/powerpoint/2010/main" val="139684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AF1659-0006-499C-BECC-5A81A7EB1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2" y="1390650"/>
            <a:ext cx="9286875" cy="54673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EA139F-FA45-4674-AD5F-CAEF42A1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578"/>
          </a:xfrm>
        </p:spPr>
        <p:txBody>
          <a:bodyPr/>
          <a:lstStyle/>
          <a:p>
            <a:r>
              <a:rPr lang="en-GB" dirty="0"/>
              <a:t>Population of workers and larvae</a:t>
            </a:r>
          </a:p>
        </p:txBody>
      </p:sp>
    </p:spTree>
    <p:extLst>
      <p:ext uri="{BB962C8B-B14F-4D97-AF65-F5344CB8AC3E}">
        <p14:creationId xmlns:p14="http://schemas.microsoft.com/office/powerpoint/2010/main" val="1775122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60EAA-A972-442B-A8CB-E0845D10E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2" y="1581558"/>
            <a:ext cx="6619875" cy="521017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B1B30A-E812-4EAD-A3C5-7B24C246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winter bees develop?</a:t>
            </a:r>
          </a:p>
        </p:txBody>
      </p:sp>
    </p:spTree>
    <p:extLst>
      <p:ext uri="{BB962C8B-B14F-4D97-AF65-F5344CB8AC3E}">
        <p14:creationId xmlns:p14="http://schemas.microsoft.com/office/powerpoint/2010/main" val="3838955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0A904B-AADE-4FA2-AF01-AAA796A15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182" y="-4763"/>
            <a:ext cx="51435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66F5BC9-422A-4351-A10C-0B5E8C34B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winter cluster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3BC1CB-4B90-4CDA-96FB-FA6A08E0E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063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465</Words>
  <Application>Microsoft Office PowerPoint</Application>
  <PresentationFormat>Widescreen</PresentationFormat>
  <Paragraphs>95</Paragraphs>
  <Slides>15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SourceSansPro-Regular</vt:lpstr>
      <vt:lpstr>Office Theme</vt:lpstr>
      <vt:lpstr>Over-wintering honeybees</vt:lpstr>
      <vt:lpstr>Adequate stores</vt:lpstr>
      <vt:lpstr>Bees are seasonal creatures</vt:lpstr>
      <vt:lpstr>PowerPoint Presentation</vt:lpstr>
      <vt:lpstr>Physiology of Colony Individuals</vt:lpstr>
      <vt:lpstr>Adaptations</vt:lpstr>
      <vt:lpstr>Population of workers and larvae</vt:lpstr>
      <vt:lpstr>How do winter bees develop?</vt:lpstr>
      <vt:lpstr>The winter cluster</vt:lpstr>
      <vt:lpstr>PowerPoint Presentation</vt:lpstr>
      <vt:lpstr>Temperatures and their effects on bees</vt:lpstr>
      <vt:lpstr>Spot the cluster</vt:lpstr>
      <vt:lpstr>Cluster is like an old 20W lightbulb,  glowing constantly</vt:lpstr>
      <vt:lpstr>Thermal imaging of a frame in January</vt:lpstr>
      <vt:lpstr>Only hot bees fly!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Over-wintering honeybees</dc:title>
  <dc:creator>Adrian Davis</dc:creator>
  <cp:lastModifiedBy>Lisa Jenkins</cp:lastModifiedBy>
  <cp:revision>4</cp:revision>
  <dcterms:created xsi:type="dcterms:W3CDTF">2021-10-10T17:53:14Z</dcterms:created>
  <dcterms:modified xsi:type="dcterms:W3CDTF">2021-10-15T16:22:53Z</dcterms:modified>
</cp:coreProperties>
</file>